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81" r:id="rId4"/>
    <p:sldId id="286" r:id="rId5"/>
    <p:sldId id="259" r:id="rId6"/>
    <p:sldId id="262" r:id="rId7"/>
    <p:sldId id="269" r:id="rId8"/>
    <p:sldId id="280" r:id="rId9"/>
    <p:sldId id="270" r:id="rId10"/>
    <p:sldId id="268" r:id="rId11"/>
    <p:sldId id="260" r:id="rId12"/>
    <p:sldId id="265" r:id="rId13"/>
    <p:sldId id="267" r:id="rId14"/>
    <p:sldId id="288" r:id="rId15"/>
    <p:sldId id="273" r:id="rId16"/>
    <p:sldId id="275" r:id="rId17"/>
    <p:sldId id="274" r:id="rId18"/>
    <p:sldId id="277" r:id="rId19"/>
    <p:sldId id="285" r:id="rId20"/>
    <p:sldId id="283" r:id="rId21"/>
    <p:sldId id="279" r:id="rId22"/>
    <p:sldId id="26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5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59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AD83-82F5-5E48-A1D0-2A0A5BA78A47}" type="datetimeFigureOut">
              <a:rPr lang="en-US" smtClean="0"/>
              <a:t>4/12/10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7D61-7615-A049-8CCB-AF1755D9E7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7D61-7615-A049-8CCB-AF1755D9E7F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easy recipes</a:t>
            </a:r>
          </a:p>
          <a:p>
            <a:r>
              <a:rPr lang="en-US" dirty="0" smtClean="0"/>
              <a:t>More similarities/parity – understand it’s a good brand – not the best </a:t>
            </a:r>
            <a:r>
              <a:rPr lang="en-US" dirty="0" err="1" smtClean="0"/>
              <a:t>persay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7D61-7615-A049-8CCB-AF1755D9E7F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easy recipes</a:t>
            </a:r>
          </a:p>
          <a:p>
            <a:r>
              <a:rPr lang="en-US" dirty="0" smtClean="0"/>
              <a:t>More similarities/parity – understand it’s a good brand – not the best </a:t>
            </a:r>
            <a:r>
              <a:rPr lang="en-US" dirty="0" err="1" smtClean="0"/>
              <a:t>persay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7D61-7615-A049-8CCB-AF1755D9E7F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65FD9F7-5113-384E-8E97-B4A36A05C51F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127B379-CF28-AB4E-81EB-0B11922FE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5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hyperlink" Target="http://www.marketresearchworld.net/index.php?option=com_glossary&amp;task=list&amp;glossid=13&amp;letter=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ulltext.ausport.gov.au/fulltext/1999/cjsm/v3n3/erdogan&amp;baker33.htm" TargetMode="External"/><Relationship Id="rId3" Type="http://schemas.openxmlformats.org/officeDocument/2006/relationships/hyperlink" Target="http://danpetre.files.wordpress.com/2008/02/kevin-lane-keller-2002-three-questions-you-need-to-ask-about-your-brand-harvard-business-review-3questions.pdf" TargetMode="External"/><Relationship Id="rId5" Type="http://schemas.openxmlformats.org/officeDocument/2006/relationships/hyperlink" Target="http://kansascity.royals.mlb.com/news/press_releases/press_release.jsp?ymd=20100331&amp;content_id=9024904&amp;vkey=pr_kc&amp;fext=.jsp&amp;c_id=k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5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Relationship Id="rId5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Italian </a:t>
            </a:r>
            <a:r>
              <a:rPr lang="en-US" dirty="0" smtClean="0">
                <a:solidFill>
                  <a:srgbClr val="008000"/>
                </a:solidFill>
              </a:rPr>
              <a:t>Opportunity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500" dirty="0" err="1" smtClean="0"/>
              <a:t>Saxonville</a:t>
            </a:r>
            <a:r>
              <a:rPr lang="en-US" sz="3500" dirty="0" smtClean="0"/>
              <a:t> </a:t>
            </a:r>
            <a:r>
              <a:rPr lang="en-US" sz="3500" dirty="0" smtClean="0"/>
              <a:t>Sausage</a:t>
            </a:r>
          </a:p>
          <a:p>
            <a:pPr algn="ctr"/>
            <a:r>
              <a:rPr lang="en-US" sz="2000" dirty="0" smtClean="0"/>
              <a:t>Emma Brooke and Jackie Cremer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533400" cy="398032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axonvillesausa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4267200"/>
            <a:ext cx="3376272" cy="254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6508377" cy="11430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onadic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1200"/>
            <a:ext cx="8686801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Monadic: </a:t>
            </a:r>
            <a:r>
              <a:rPr lang="en-US" dirty="0" smtClean="0"/>
              <a:t>a </a:t>
            </a:r>
            <a:r>
              <a:rPr lang="en-US" dirty="0" smtClean="0"/>
              <a:t>respondent is asked to rate an item on some form of scale</a:t>
            </a:r>
            <a:r>
              <a:rPr lang="en-US" dirty="0" smtClean="0"/>
              <a:t> WITHOUT comparison </a:t>
            </a:r>
            <a:r>
              <a:rPr lang="en-US" dirty="0" smtClean="0"/>
              <a:t>to another product or </a:t>
            </a:r>
            <a:r>
              <a:rPr lang="en-US" dirty="0" smtClean="0"/>
              <a:t>service</a:t>
            </a:r>
            <a:r>
              <a:rPr lang="en-US" dirty="0" smtClean="0"/>
              <a:t> </a:t>
            </a:r>
            <a:r>
              <a:rPr lang="en-US" dirty="0" smtClean="0"/>
              <a:t>(MRW)</a:t>
            </a:r>
          </a:p>
          <a:p>
            <a:r>
              <a:rPr lang="en-US" dirty="0" smtClean="0"/>
              <a:t>Respondent is shown a concept statement and asked how likely they are to purchase the product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only one option is shown at a time, </a:t>
            </a:r>
            <a:br>
              <a:rPr lang="en-US" dirty="0" smtClean="0"/>
            </a:br>
            <a:r>
              <a:rPr lang="en-US" dirty="0" smtClean="0"/>
              <a:t>Clever Cooking is preferred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199" y="3429000"/>
            <a:ext cx="8382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34305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Definitely		Probably			Might		Probably not	   	Definitely not</a:t>
            </a:r>
            <a:endParaRPr lang="en-US" dirty="0"/>
          </a:p>
        </p:txBody>
      </p:sp>
      <p:pic>
        <p:nvPicPr>
          <p:cNvPr id="14" name="Picture 13" descr="excel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244"/>
            <a:ext cx="9144001" cy="199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yadic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pic>
        <p:nvPicPr>
          <p:cNvPr id="12" name="Picture 11" descr="excel2.jpg"/>
          <p:cNvPicPr>
            <a:picLocks noChangeAspect="1"/>
          </p:cNvPicPr>
          <p:nvPr/>
        </p:nvPicPr>
        <p:blipFill>
          <a:blip r:embed="rId3"/>
          <a:srcRect r="40833"/>
          <a:stretch>
            <a:fillRect/>
          </a:stretch>
        </p:blipFill>
        <p:spPr>
          <a:xfrm>
            <a:off x="762000" y="3810000"/>
            <a:ext cx="5410200" cy="127347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686801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 the dyadic </a:t>
            </a:r>
            <a:r>
              <a:rPr lang="en-US" dirty="0" smtClean="0"/>
              <a:t>testing situation a respondent is asked to rate an item on some form of scale</a:t>
            </a:r>
            <a:r>
              <a:rPr lang="en-US" dirty="0" smtClean="0"/>
              <a:t> WITH comparison </a:t>
            </a:r>
            <a:r>
              <a:rPr lang="en-US" dirty="0" smtClean="0"/>
              <a:t>to another product or service (MRW)</a:t>
            </a:r>
            <a:endParaRPr lang="en-US" dirty="0" smtClean="0"/>
          </a:p>
          <a:p>
            <a:r>
              <a:rPr lang="en-US" dirty="0" smtClean="0"/>
              <a:t>Consumer is asked to rate first choice, second choice, and third choice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subjects were presented with multiple positioning options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Family Connection is preferred</a:t>
            </a:r>
            <a:endParaRPr lang="en-US" dirty="0"/>
          </a:p>
        </p:txBody>
      </p:sp>
      <p:pic>
        <p:nvPicPr>
          <p:cNvPr id="14" name="Picture 13" descr="excel2.jpg"/>
          <p:cNvPicPr>
            <a:picLocks noChangeAspect="1"/>
          </p:cNvPicPr>
          <p:nvPr/>
        </p:nvPicPr>
        <p:blipFill>
          <a:blip r:embed="rId3"/>
          <a:srcRect l="49167"/>
          <a:stretch>
            <a:fillRect/>
          </a:stretch>
        </p:blipFill>
        <p:spPr>
          <a:xfrm>
            <a:off x="3581400" y="3810000"/>
            <a:ext cx="4648200" cy="127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tions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3429000"/>
            <a:ext cx="9144000" cy="4153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onadic vs. Dyadic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686801" cy="39163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We decided to focus more on the dyadic results because in those experiments, like in the “real-world” – you are shown multiple branding strategies and asked to choose between them.  We believe this is a more representative way of how people choose their products.</a:t>
            </a:r>
          </a:p>
          <a:p>
            <a:r>
              <a:rPr lang="en-US" sz="3000" dirty="0" smtClean="0"/>
              <a:t>Based on </a:t>
            </a:r>
            <a:r>
              <a:rPr lang="en-US" sz="3000" dirty="0" smtClean="0"/>
              <a:t>input from Dennis Rosen</a:t>
            </a:r>
          </a:p>
          <a:p>
            <a:r>
              <a:rPr lang="en-US" sz="3000" dirty="0" smtClean="0"/>
              <a:t>Research suggestion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Framing: a new brand must establish a clear frame of reference in the mind of the consumer</a:t>
            </a:r>
          </a:p>
          <a:p>
            <a:r>
              <a:rPr lang="en-US" dirty="0" smtClean="0"/>
              <a:t>Consumers must be convinced that the product meets all minimum requirements</a:t>
            </a:r>
          </a:p>
          <a:p>
            <a:r>
              <a:rPr lang="en-US" dirty="0" smtClean="0"/>
              <a:t>Points of parity: product must match the competitors’ product benefits</a:t>
            </a:r>
          </a:p>
          <a:p>
            <a:r>
              <a:rPr lang="en-US" dirty="0" smtClean="0"/>
              <a:t>Until consumers know that a product will stand up to the quality of it’s competitors – differentiation is useless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38400"/>
            <a:ext cx="8686801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a positioning statement for</a:t>
            </a:r>
            <a:r>
              <a:rPr lang="en-US" sz="2400" dirty="0" smtClean="0"/>
              <a:t> </a:t>
            </a:r>
            <a:r>
              <a:rPr lang="en-US" sz="2400" dirty="0" err="1" smtClean="0"/>
              <a:t>Saxonville’s</a:t>
            </a:r>
            <a:r>
              <a:rPr lang="en-US" sz="2400" dirty="0" smtClean="0"/>
              <a:t> national Italian sausage brand</a:t>
            </a:r>
          </a:p>
          <a:p>
            <a:r>
              <a:rPr lang="en-US" sz="2400" dirty="0" smtClean="0"/>
              <a:t>Decide whether or not to keep the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Vivio</a:t>
            </a:r>
            <a:r>
              <a:rPr lang="en-US" sz="2400" i="1" dirty="0" smtClean="0"/>
              <a:t> </a:t>
            </a:r>
            <a:r>
              <a:rPr lang="en-US" sz="2400" dirty="0" smtClean="0"/>
              <a:t>name, use the </a:t>
            </a:r>
            <a:r>
              <a:rPr lang="en-US" sz="2400" i="1" dirty="0" err="1" smtClean="0"/>
              <a:t>Saxonville</a:t>
            </a:r>
            <a:r>
              <a:rPr lang="en-US" sz="2400" i="1" dirty="0" smtClean="0"/>
              <a:t> </a:t>
            </a:r>
            <a:r>
              <a:rPr lang="en-US" sz="2400" dirty="0" smtClean="0"/>
              <a:t>name, or</a:t>
            </a:r>
            <a:r>
              <a:rPr lang="en-US" sz="2400" dirty="0" smtClean="0"/>
              <a:t> use a different naming strategy.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sz="2400" dirty="0" smtClean="0"/>
              <a:t>Make sure not to cannibalize </a:t>
            </a:r>
            <a:r>
              <a:rPr lang="en-US" sz="2400" dirty="0" smtClean="0"/>
              <a:t>other</a:t>
            </a:r>
            <a:r>
              <a:rPr lang="en-US" sz="2400" dirty="0" smtClean="0"/>
              <a:t> </a:t>
            </a:r>
            <a:r>
              <a:rPr lang="en-US" sz="2400" dirty="0" err="1" smtClean="0"/>
              <a:t>Saxonville</a:t>
            </a:r>
            <a:r>
              <a:rPr lang="en-US" sz="2400" dirty="0" smtClean="0"/>
              <a:t> products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sz="2400" dirty="0" smtClean="0"/>
              <a:t>Decide which advertising</a:t>
            </a:r>
            <a:r>
              <a:rPr lang="en-US" sz="2400" dirty="0" smtClean="0"/>
              <a:t>, packaging,</a:t>
            </a:r>
            <a:r>
              <a:rPr lang="en-US" sz="2400" dirty="0" smtClean="0"/>
              <a:t> and product attributes should be used.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599" y="23622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Justifications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2"/>
                </a:solidFill>
              </a:rPr>
              <a:t>Brand development – points of parity 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2"/>
                </a:solidFill>
              </a:rPr>
              <a:t>Dyadic data – more representative of a real life situation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Based Family Connection is far superior to any other position, including Clever Cooking, We chose to use a Family Connection branding strategy.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sausage brand is currently </a:t>
            </a:r>
            <a:r>
              <a:rPr lang="en-US" sz="2000" dirty="0" smtClean="0">
                <a:solidFill>
                  <a:schemeClr val="tx2"/>
                </a:solidFill>
              </a:rPr>
              <a:t>making the push from ‘Italian’ to ‘Family’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Choice: Family Connection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manrock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07886"/>
            <a:ext cx="4978189" cy="63025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0200" y="2824223"/>
            <a:ext cx="3541683" cy="2667000"/>
          </a:xfrm>
        </p:spPr>
        <p:txBody>
          <a:bodyPr/>
          <a:lstStyle/>
          <a:p>
            <a:r>
              <a:rPr lang="en-US" dirty="0" smtClean="0"/>
              <a:t>Simple easy recipes</a:t>
            </a:r>
          </a:p>
          <a:p>
            <a:r>
              <a:rPr lang="en-US" dirty="0" smtClean="0"/>
              <a:t>More similarities/parity – understand it’s a good brand – not the best </a:t>
            </a:r>
            <a:r>
              <a:rPr lang="en-US" dirty="0" err="1" smtClean="0"/>
              <a:t>persay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77400" y="-5715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87000" y="-5715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96600" y="-5715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milyc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0" y="1611867"/>
            <a:ext cx="2971799" cy="4891566"/>
          </a:xfrm>
          <a:prstGeom prst="rect">
            <a:avLst/>
          </a:prstGeom>
        </p:spPr>
      </p:pic>
      <p:pic>
        <p:nvPicPr>
          <p:cNvPr id="11" name="Picture 10" descr="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002012" y="-33528"/>
            <a:ext cx="1194816" cy="472440"/>
          </a:xfrm>
          <a:prstGeom prst="rect">
            <a:avLst/>
          </a:prstGeom>
        </p:spPr>
      </p:pic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691" y="228600"/>
            <a:ext cx="3276109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INTRODUCING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1407855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Discover a crowd-pleasing favorite that </a:t>
            </a:r>
          </a:p>
          <a:p>
            <a:pPr algn="ctr"/>
            <a:r>
              <a:rPr lang="en-US" sz="1600" b="1" dirty="0" smtClean="0"/>
              <a:t>brings the whole family together!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An irresistible taste and aroma draws </a:t>
            </a:r>
            <a:br>
              <a:rPr lang="en-US" sz="1600" dirty="0" smtClean="0"/>
            </a:br>
            <a:r>
              <a:rPr lang="en-US" sz="1600" dirty="0" smtClean="0"/>
              <a:t>people together because some of life’s best times are shared over a great meal.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perfect blend of fresh herbs </a:t>
            </a:r>
          </a:p>
          <a:p>
            <a:pPr algn="ctr"/>
            <a:r>
              <a:rPr lang="en-US" sz="1600" dirty="0" smtClean="0"/>
              <a:t>And natural spices create a flavor </a:t>
            </a:r>
          </a:p>
          <a:p>
            <a:pPr algn="ctr"/>
            <a:r>
              <a:rPr lang="en-US" sz="1600" dirty="0" smtClean="0"/>
              <a:t>That appeals to all ages.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799" y="100280"/>
            <a:ext cx="510540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dirty="0" smtClean="0">
                <a:latin typeface="Arial"/>
                <a:cs typeface="Arial"/>
              </a:rPr>
              <a:t>It </a:t>
            </a:r>
            <a:r>
              <a:rPr lang="en-US" sz="3700" dirty="0" smtClean="0">
                <a:latin typeface="Arial"/>
                <a:cs typeface="Arial"/>
              </a:rPr>
              <a:t>Welcomes you in!</a:t>
            </a:r>
            <a:endParaRPr lang="en-US" sz="3700" dirty="0">
              <a:latin typeface="Arial"/>
              <a:cs typeface="Arial"/>
            </a:endParaRPr>
          </a:p>
        </p:txBody>
      </p:sp>
      <p:pic>
        <p:nvPicPr>
          <p:cNvPr id="19" name="Picture 18" descr="Penne with Grilled Italian Sausage May 16th, 2009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5765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</p:spPr>
        <p:txBody>
          <a:bodyPr/>
          <a:lstStyle/>
          <a:p>
            <a:r>
              <a:rPr lang="en-US" dirty="0" smtClean="0"/>
              <a:t>Cross-Promotional Packaging or “Grocery Basket” 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867401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Sweet Cherry Tomato Peppers</a:t>
            </a:r>
          </a:p>
          <a:p>
            <a:pPr lvl="1"/>
            <a:r>
              <a:rPr lang="en-US" dirty="0" smtClean="0"/>
              <a:t>Pastas (i.e. Barilla)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izza crusts</a:t>
            </a:r>
          </a:p>
          <a:p>
            <a:r>
              <a:rPr lang="en-US" dirty="0" smtClean="0"/>
              <a:t>Based on market research</a:t>
            </a:r>
          </a:p>
          <a:p>
            <a:r>
              <a:rPr lang="en-US" dirty="0" smtClean="0"/>
              <a:t>Input from Hy-Vee employees</a:t>
            </a:r>
          </a:p>
          <a:p>
            <a:r>
              <a:rPr lang="en-US" dirty="0" smtClean="0"/>
              <a:t>Financial research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6508377" cy="1143000"/>
          </a:xfrm>
        </p:spPr>
        <p:txBody>
          <a:bodyPr/>
          <a:lstStyle/>
          <a:p>
            <a:r>
              <a:rPr lang="en-US" dirty="0" smtClean="0"/>
              <a:t>Celebrity Endorsements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686801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Option: use a celebrity such as Rachel </a:t>
            </a:r>
            <a:r>
              <a:rPr lang="en-US" dirty="0" smtClean="0"/>
              <a:t>Ray</a:t>
            </a:r>
            <a:br>
              <a:rPr lang="en-US" dirty="0" smtClean="0"/>
            </a:br>
            <a:r>
              <a:rPr lang="en-US" dirty="0" smtClean="0"/>
              <a:t> as </a:t>
            </a:r>
            <a:r>
              <a:rPr lang="en-US" dirty="0" smtClean="0"/>
              <a:t>a celebrity </a:t>
            </a:r>
            <a:r>
              <a:rPr lang="en-US" dirty="0" smtClean="0"/>
              <a:t>sponsor (in ads)</a:t>
            </a:r>
          </a:p>
          <a:p>
            <a:r>
              <a:rPr lang="en-US" dirty="0" smtClean="0"/>
              <a:t>Top reasons for using celebrity campaigns</a:t>
            </a:r>
          </a:p>
          <a:p>
            <a:pPr marL="742950" lvl="1" indent="-285750"/>
            <a:r>
              <a:rPr lang="en-US" sz="1622" dirty="0" smtClean="0"/>
              <a:t>Standing out from the competition –</a:t>
            </a:r>
            <a:br>
              <a:rPr lang="en-US" sz="1622" dirty="0" smtClean="0"/>
            </a:br>
            <a:r>
              <a:rPr lang="en-US" sz="1622" dirty="0" smtClean="0"/>
              <a:t> breaking through the “media clutter”</a:t>
            </a:r>
          </a:p>
          <a:p>
            <a:pPr marL="742950" lvl="1" indent="-285750"/>
            <a:r>
              <a:rPr lang="en-US" sz="1622" dirty="0" smtClean="0"/>
              <a:t>Brand awareness</a:t>
            </a:r>
          </a:p>
          <a:p>
            <a:pPr marL="742950" lvl="1" indent="-285750"/>
            <a:r>
              <a:rPr lang="en-US" sz="1622" dirty="0" smtClean="0"/>
              <a:t>Instant credibility or aspiration</a:t>
            </a:r>
          </a:p>
          <a:p>
            <a:pPr marL="742950" lvl="1" indent="-285750"/>
            <a:r>
              <a:rPr lang="en-US" sz="1622" dirty="0" smtClean="0"/>
              <a:t>PR coverage</a:t>
            </a:r>
          </a:p>
          <a:p>
            <a:pPr marL="742950" lvl="1" indent="-285750"/>
            <a:r>
              <a:rPr lang="en-US" sz="1622" dirty="0" smtClean="0"/>
              <a:t>*10 out of 12 advertising managers believe that</a:t>
            </a:r>
            <a:br>
              <a:rPr lang="en-US" sz="1622" dirty="0" smtClean="0"/>
            </a:br>
            <a:r>
              <a:rPr lang="en-US" sz="1622" dirty="0" smtClean="0"/>
              <a:t>celebrities build brand equity through a transfer</a:t>
            </a:r>
            <a:br>
              <a:rPr lang="en-US" sz="1622" dirty="0" smtClean="0"/>
            </a:br>
            <a:r>
              <a:rPr lang="en-US" sz="1622" dirty="0" smtClean="0"/>
              <a:t>of values and create enhanced brands*</a:t>
            </a:r>
          </a:p>
          <a:p>
            <a:r>
              <a:rPr lang="en-US" sz="1622" dirty="0" smtClean="0"/>
              <a:t>Important selection criteria</a:t>
            </a:r>
          </a:p>
          <a:p>
            <a:pPr marL="742950" lvl="1" indent="-285750"/>
            <a:r>
              <a:rPr lang="en-US" sz="1622" dirty="0" smtClean="0"/>
              <a:t>Celebrity values</a:t>
            </a:r>
          </a:p>
          <a:p>
            <a:pPr marL="742950" lvl="1" indent="-285750"/>
            <a:r>
              <a:rPr lang="en-US" sz="1622" dirty="0" smtClean="0"/>
              <a:t>Product match</a:t>
            </a:r>
          </a:p>
          <a:p>
            <a:pPr marL="742950" lvl="1" indent="-285750"/>
            <a:r>
              <a:rPr lang="en-US" sz="1622" dirty="0" smtClean="0"/>
              <a:t>Popularity and credibility</a:t>
            </a:r>
          </a:p>
          <a:p>
            <a:pPr marL="742950" lvl="1" indent="-285750"/>
            <a:r>
              <a:rPr lang="en-US" sz="1622" dirty="0" smtClean="0"/>
              <a:t>Attractiveness</a:t>
            </a:r>
          </a:p>
          <a:p>
            <a:endParaRPr lang="en-US" dirty="0" smtClean="0"/>
          </a:p>
        </p:txBody>
      </p:sp>
      <p:pic>
        <p:nvPicPr>
          <p:cNvPr id="17" name="Picture 16" descr="rachae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1710041"/>
            <a:ext cx="3810000" cy="514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6508377" cy="1143000"/>
          </a:xfrm>
        </p:spPr>
        <p:txBody>
          <a:bodyPr/>
          <a:lstStyle/>
          <a:p>
            <a:r>
              <a:rPr lang="en-US" dirty="0" smtClean="0"/>
              <a:t>Rachael Ray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86401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 2" pitchFamily="-60" charset="2"/>
              <a:buChar char="¡"/>
            </a:pPr>
            <a:r>
              <a:rPr lang="en-US" sz="1900" dirty="0" smtClean="0">
                <a:latin typeface="Cambria"/>
                <a:cs typeface="Cambria"/>
              </a:rPr>
              <a:t>Food Network </a:t>
            </a:r>
            <a:r>
              <a:rPr lang="en-US" sz="1900" dirty="0" smtClean="0">
                <a:latin typeface="Cambria"/>
                <a:cs typeface="Cambria"/>
              </a:rPr>
              <a:t>Star – Rachael Ray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00" dirty="0" smtClean="0">
                <a:latin typeface="Cambria"/>
                <a:cs typeface="Cambria"/>
              </a:rPr>
              <a:t>41 years of age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00" dirty="0" smtClean="0">
                <a:latin typeface="Cambria"/>
                <a:cs typeface="Cambria"/>
              </a:rPr>
              <a:t>Married John </a:t>
            </a:r>
            <a:r>
              <a:rPr lang="en-US" sz="1700" dirty="0" err="1" smtClean="0">
                <a:latin typeface="Cambria"/>
                <a:cs typeface="Cambria"/>
              </a:rPr>
              <a:t>Cusimano</a:t>
            </a:r>
            <a:r>
              <a:rPr lang="en-US" sz="1700" dirty="0" smtClean="0">
                <a:latin typeface="Cambria"/>
                <a:cs typeface="Cambria"/>
              </a:rPr>
              <a:t> in 2005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00" dirty="0" smtClean="0">
                <a:latin typeface="Cambria"/>
                <a:cs typeface="Cambria"/>
              </a:rPr>
              <a:t>Began television career in 2006</a:t>
            </a:r>
          </a:p>
          <a:p>
            <a:pPr>
              <a:lnSpc>
                <a:spcPct val="80000"/>
              </a:lnSpc>
              <a:buFont typeface="Wingdings 2" pitchFamily="-60" charset="2"/>
              <a:buChar char="¡"/>
            </a:pPr>
            <a:r>
              <a:rPr lang="en-US" sz="1700" dirty="0" smtClean="0">
                <a:latin typeface="Cambria"/>
                <a:cs typeface="Cambria"/>
              </a:rPr>
              <a:t>Food Network Demographics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30" dirty="0" smtClean="0">
                <a:latin typeface="Cambria"/>
                <a:cs typeface="Cambria"/>
              </a:rPr>
              <a:t>68% in the 18-54 range</a:t>
            </a:r>
            <a:r>
              <a:rPr lang="en-US" sz="1730" dirty="0" smtClean="0">
                <a:latin typeface="Cambria"/>
                <a:cs typeface="Cambria"/>
              </a:rPr>
              <a:t> - </a:t>
            </a:r>
            <a:r>
              <a:rPr lang="en-US" sz="1730" dirty="0" smtClean="0">
                <a:latin typeface="Cambria"/>
                <a:cs typeface="Cambria"/>
              </a:rPr>
              <a:t>40% 35-54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30" dirty="0" smtClean="0">
                <a:latin typeface="Cambria"/>
                <a:cs typeface="Cambria"/>
              </a:rPr>
              <a:t>60% women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30" dirty="0" smtClean="0">
                <a:latin typeface="Cambria"/>
                <a:cs typeface="Cambria"/>
              </a:rPr>
              <a:t>41% with one or more children in the household 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30" dirty="0" smtClean="0">
                <a:latin typeface="Cambria"/>
                <a:cs typeface="Cambria"/>
              </a:rPr>
              <a:t>Median age: 45.5</a:t>
            </a: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sz="1730" dirty="0" smtClean="0">
                <a:latin typeface="Cambria"/>
                <a:cs typeface="Cambria"/>
              </a:rPr>
              <a:t>Median household income: $63,215</a:t>
            </a:r>
            <a:endParaRPr lang="en-US" sz="1730" dirty="0" smtClean="0">
              <a:latin typeface="Cambria"/>
              <a:cs typeface="Cambria"/>
            </a:endParaRPr>
          </a:p>
          <a:p>
            <a:pPr marL="742950" lvl="1" indent="-285750">
              <a:lnSpc>
                <a:spcPct val="80000"/>
              </a:lnSpc>
              <a:buClr>
                <a:srgbClr val="4D0000"/>
              </a:buClr>
              <a:buFont typeface="Wingdings 2" pitchFamily="-60" charset="2"/>
              <a:buChar char="¡"/>
            </a:pPr>
            <a:r>
              <a:rPr lang="en-US" dirty="0" smtClean="0">
                <a:latin typeface="Cambria"/>
                <a:cs typeface="Cambria"/>
              </a:rPr>
              <a:t>Michael Smith, senior vice president of marketing and creative services for the network.</a:t>
            </a:r>
            <a:endParaRPr lang="en-US" sz="1700" dirty="0" smtClean="0">
              <a:latin typeface="Cambria"/>
              <a:cs typeface="Cambria"/>
            </a:endParaRPr>
          </a:p>
          <a:p>
            <a:pPr>
              <a:lnSpc>
                <a:spcPct val="80000"/>
              </a:lnSpc>
              <a:buFont typeface="Wingdings 2" pitchFamily="-60" charset="2"/>
              <a:buChar char="¡"/>
            </a:pPr>
            <a:r>
              <a:rPr lang="en-US" sz="1900" dirty="0" smtClean="0">
                <a:latin typeface="Cambria"/>
                <a:cs typeface="Cambria"/>
              </a:rPr>
              <a:t>TFN</a:t>
            </a:r>
            <a:r>
              <a:rPr lang="en-US" sz="1900" dirty="0" smtClean="0">
                <a:latin typeface="Cambria"/>
                <a:cs typeface="Cambria"/>
              </a:rPr>
              <a:t>: </a:t>
            </a:r>
            <a:r>
              <a:rPr lang="en-US" dirty="0" smtClean="0">
                <a:latin typeface="Cambria"/>
                <a:cs typeface="Cambria"/>
              </a:rPr>
              <a:t>Brad </a:t>
            </a:r>
            <a:r>
              <a:rPr lang="en-US" dirty="0" err="1" smtClean="0">
                <a:latin typeface="Cambria"/>
                <a:cs typeface="Cambria"/>
              </a:rPr>
              <a:t>Adgate</a:t>
            </a:r>
            <a:r>
              <a:rPr lang="en-US" dirty="0" smtClean="0">
                <a:latin typeface="Cambria"/>
                <a:cs typeface="Cambria"/>
              </a:rPr>
              <a:t>, a media researcher, says that the Food Network targets adults 25-54  and “is safe for family viewing”. </a:t>
            </a:r>
            <a:r>
              <a:rPr lang="en-US" dirty="0" smtClean="0">
                <a:latin typeface="Cambria"/>
                <a:cs typeface="Cambria"/>
              </a:rPr>
              <a:t> </a:t>
            </a:r>
          </a:p>
          <a:p>
            <a:pPr>
              <a:lnSpc>
                <a:spcPct val="80000"/>
              </a:lnSpc>
              <a:buFont typeface="Wingdings 2" pitchFamily="-60" charset="2"/>
              <a:buChar char="¡"/>
            </a:pPr>
            <a:r>
              <a:rPr lang="en-US" dirty="0" smtClean="0">
                <a:latin typeface="Cambria"/>
                <a:cs typeface="Cambria"/>
              </a:rPr>
              <a:t>Options:</a:t>
            </a:r>
          </a:p>
          <a:p>
            <a:pPr lvl="1">
              <a:lnSpc>
                <a:spcPct val="80000"/>
              </a:lnSpc>
              <a:buFont typeface="Wingdings 2" pitchFamily="-60" charset="2"/>
              <a:buChar char="¡"/>
            </a:pPr>
            <a:r>
              <a:rPr lang="en-US" dirty="0" smtClean="0">
                <a:latin typeface="Cambria"/>
                <a:cs typeface="Cambria"/>
              </a:rPr>
              <a:t>Commercials</a:t>
            </a:r>
          </a:p>
          <a:p>
            <a:pPr lvl="1">
              <a:lnSpc>
                <a:spcPct val="80000"/>
              </a:lnSpc>
              <a:buFont typeface="Wingdings 2" pitchFamily="-60" charset="2"/>
              <a:buChar char="¡"/>
            </a:pPr>
            <a:r>
              <a:rPr lang="en-US" dirty="0" smtClean="0">
                <a:latin typeface="Cambria"/>
                <a:cs typeface="Cambria"/>
              </a:rPr>
              <a:t>Give-</a:t>
            </a:r>
            <a:r>
              <a:rPr lang="en-US" dirty="0" err="1" smtClean="0">
                <a:latin typeface="Cambria"/>
                <a:cs typeface="Cambria"/>
              </a:rPr>
              <a:t>aways</a:t>
            </a:r>
            <a:r>
              <a:rPr lang="en-US" dirty="0" smtClean="0">
                <a:latin typeface="Cambria"/>
                <a:cs typeface="Cambria"/>
              </a:rPr>
              <a:t> on Ray’s show</a:t>
            </a:r>
          </a:p>
          <a:p>
            <a:pPr>
              <a:lnSpc>
                <a:spcPct val="80000"/>
              </a:lnSpc>
              <a:buFont typeface="Wingdings 2" pitchFamily="-60" charset="2"/>
              <a:buChar char="¡"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2438400"/>
            <a:ext cx="2667000" cy="36502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latin typeface="Cambria"/>
                <a:cs typeface="Cambria"/>
              </a:rPr>
              <a:t>“</a:t>
            </a:r>
            <a:r>
              <a:rPr lang="en-US" sz="2400" dirty="0" smtClean="0">
                <a:latin typeface="Cambria"/>
                <a:cs typeface="Cambria"/>
              </a:rPr>
              <a:t>Rachael embodies and reflects the core viewer of Food Network.  She’s a woman in her late 30s, early 40s, into finding quick and easy solutions, she’s relatable, bright, obviously works.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br>
              <a:rPr lang="en-US" sz="2400" dirty="0" smtClean="0">
                <a:latin typeface="Cambria"/>
                <a:cs typeface="Cambria"/>
              </a:rPr>
            </a:br>
            <a:r>
              <a:rPr lang="en-US" sz="2400" dirty="0" smtClean="0">
                <a:latin typeface="Cambria"/>
                <a:cs typeface="Cambria"/>
              </a:rPr>
              <a:t>She’s </a:t>
            </a:r>
            <a:r>
              <a:rPr lang="en-US" sz="2400" dirty="0" smtClean="0">
                <a:latin typeface="Cambria"/>
                <a:cs typeface="Cambria"/>
              </a:rPr>
              <a:t>the most popular.”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5000"/>
            <a:ext cx="8686801" cy="4648200"/>
          </a:xfrm>
        </p:spPr>
        <p:txBody>
          <a:bodyPr>
            <a:normAutofit/>
          </a:bodyPr>
          <a:lstStyle/>
          <a:p>
            <a:pPr lvl="0"/>
            <a:r>
              <a:rPr lang="en-US" sz="2200" dirty="0" err="1" smtClean="0"/>
              <a:t>Saxonville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70-year-old business specializing in fresh pork sausage</a:t>
            </a:r>
          </a:p>
          <a:p>
            <a:pPr lvl="1"/>
            <a:r>
              <a:rPr lang="en-US" sz="2200" dirty="0" smtClean="0"/>
              <a:t>Revenues</a:t>
            </a:r>
            <a:endParaRPr lang="en-US" sz="2200" dirty="0" smtClean="0"/>
          </a:p>
          <a:p>
            <a:pPr lvl="2"/>
            <a:r>
              <a:rPr lang="en-US" sz="2200" dirty="0" smtClean="0"/>
              <a:t>Bratwurst no </a:t>
            </a:r>
            <a:r>
              <a:rPr lang="en-US" sz="2200" dirty="0" smtClean="0"/>
              <a:t>growth in </a:t>
            </a:r>
            <a:r>
              <a:rPr lang="en-US" sz="2200" dirty="0" smtClean="0"/>
              <a:t>industry</a:t>
            </a:r>
          </a:p>
          <a:p>
            <a:pPr lvl="3"/>
            <a:r>
              <a:rPr lang="en-US" sz="2200" dirty="0" smtClean="0"/>
              <a:t>70% of </a:t>
            </a:r>
            <a:r>
              <a:rPr lang="en-US" sz="2200" dirty="0" err="1" smtClean="0"/>
              <a:t>Saxonville’s</a:t>
            </a:r>
            <a:r>
              <a:rPr lang="en-US" sz="2200" dirty="0" smtClean="0"/>
              <a:t> </a:t>
            </a:r>
            <a:r>
              <a:rPr lang="en-US" sz="2200" dirty="0" smtClean="0"/>
              <a:t>revenues</a:t>
            </a:r>
          </a:p>
          <a:p>
            <a:pPr lvl="2"/>
            <a:r>
              <a:rPr lang="en-US" sz="2200" dirty="0" smtClean="0"/>
              <a:t>Breakfast sausage:  </a:t>
            </a:r>
            <a:r>
              <a:rPr lang="en-US" sz="2200" dirty="0" smtClean="0"/>
              <a:t>no growth in </a:t>
            </a:r>
            <a:r>
              <a:rPr lang="en-US" sz="2200" dirty="0" smtClean="0"/>
              <a:t>industry</a:t>
            </a:r>
          </a:p>
          <a:p>
            <a:pPr lvl="3"/>
            <a:r>
              <a:rPr lang="en-US" sz="2200" dirty="0" err="1" smtClean="0"/>
              <a:t>Saxonville</a:t>
            </a:r>
            <a:r>
              <a:rPr lang="en-US" sz="2200" dirty="0" smtClean="0"/>
              <a:t> experienced a double-digit revenue decline</a:t>
            </a:r>
          </a:p>
          <a:p>
            <a:pPr lvl="3"/>
            <a:r>
              <a:rPr lang="en-US" sz="2200" dirty="0" smtClean="0"/>
              <a:t>Ranked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out of 8 national breakfast sausage brands</a:t>
            </a:r>
          </a:p>
          <a:p>
            <a:pPr lvl="2"/>
            <a:r>
              <a:rPr lang="en-US" sz="2200" dirty="0" smtClean="0"/>
              <a:t>L</a:t>
            </a:r>
            <a:r>
              <a:rPr lang="en-US" sz="2200" dirty="0" smtClean="0"/>
              <a:t>inks </a:t>
            </a:r>
            <a:r>
              <a:rPr lang="en-US" sz="2200" dirty="0" smtClean="0"/>
              <a:t>and patties</a:t>
            </a:r>
            <a:r>
              <a:rPr lang="en-US" sz="2200" dirty="0" smtClean="0"/>
              <a:t> </a:t>
            </a:r>
          </a:p>
          <a:p>
            <a:pPr lvl="3"/>
            <a:r>
              <a:rPr lang="en-US" sz="2200" dirty="0" smtClean="0"/>
              <a:t>20</a:t>
            </a:r>
            <a:r>
              <a:rPr lang="en-US" sz="2200" dirty="0" smtClean="0"/>
              <a:t>% of </a:t>
            </a:r>
            <a:r>
              <a:rPr lang="en-US" sz="2200" dirty="0" smtClean="0"/>
              <a:t>revenues</a:t>
            </a:r>
          </a:p>
          <a:p>
            <a:pPr lvl="2"/>
            <a:r>
              <a:rPr lang="en-US" sz="2200" dirty="0" smtClean="0"/>
              <a:t>And an </a:t>
            </a:r>
            <a:r>
              <a:rPr lang="en-US" sz="2200" dirty="0" smtClean="0"/>
              <a:t>Italian sausage named </a:t>
            </a:r>
            <a:r>
              <a:rPr lang="en-US" sz="2200" i="1" dirty="0" err="1" smtClean="0"/>
              <a:t>Vivio</a:t>
            </a:r>
            <a:r>
              <a:rPr lang="en-US" sz="2200" dirty="0" smtClean="0"/>
              <a:t> (5% of </a:t>
            </a:r>
            <a:r>
              <a:rPr lang="en-US" sz="2200" dirty="0" smtClean="0"/>
              <a:t>revenues.)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239001" cy="1143000"/>
          </a:xfrm>
        </p:spPr>
        <p:txBody>
          <a:bodyPr/>
          <a:lstStyle/>
          <a:p>
            <a:r>
              <a:rPr lang="en-US" sz="2900" b="1" dirty="0" smtClean="0"/>
              <a:t>Naming </a:t>
            </a:r>
            <a:r>
              <a:rPr lang="en-US" sz="2900" b="1" dirty="0" err="1" smtClean="0"/>
              <a:t>Saxonville’s</a:t>
            </a:r>
            <a:r>
              <a:rPr lang="en-US" sz="2900" b="1" dirty="0" smtClean="0"/>
              <a:t> </a:t>
            </a:r>
            <a:br>
              <a:rPr lang="en-US" sz="2900" b="1" dirty="0" smtClean="0"/>
            </a:br>
            <a:r>
              <a:rPr lang="en-US" sz="2900" b="1" dirty="0" smtClean="0"/>
              <a:t>Italian Sausage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953001" cy="4648200"/>
          </a:xfrm>
        </p:spPr>
        <p:txBody>
          <a:bodyPr/>
          <a:lstStyle/>
          <a:p>
            <a:r>
              <a:rPr lang="en-US" dirty="0" smtClean="0"/>
              <a:t>Should the name be changed from </a:t>
            </a:r>
            <a:r>
              <a:rPr lang="en-US" i="1" dirty="0" err="1" smtClean="0"/>
              <a:t>Vivio</a:t>
            </a:r>
            <a:r>
              <a:rPr lang="en-US" dirty="0" smtClean="0"/>
              <a:t> to another name?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respondents were given 20 possible brand names, </a:t>
            </a:r>
            <a:r>
              <a:rPr lang="en-US" i="1" dirty="0" err="1" smtClean="0"/>
              <a:t>Vivio</a:t>
            </a:r>
            <a:r>
              <a:rPr lang="en-US" dirty="0" smtClean="0"/>
              <a:t> ranked seventh after top-scorers </a:t>
            </a:r>
            <a:r>
              <a:rPr lang="en-US" i="1" dirty="0" smtClean="0"/>
              <a:t>Italy’s Best, Primo, </a:t>
            </a:r>
            <a:r>
              <a:rPr lang="en-US" dirty="0" smtClean="0"/>
              <a:t>and </a:t>
            </a:r>
            <a:r>
              <a:rPr lang="en-US" i="1" dirty="0" smtClean="0"/>
              <a:t>Perfecto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Saxonville</a:t>
            </a:r>
            <a:r>
              <a:rPr lang="en-US" i="1" dirty="0" smtClean="0"/>
              <a:t> </a:t>
            </a:r>
            <a:r>
              <a:rPr lang="en-US" i="1" dirty="0" smtClean="0"/>
              <a:t>Italian Sausage</a:t>
            </a:r>
            <a:r>
              <a:rPr lang="en-US" dirty="0" smtClean="0"/>
              <a:t> received very few votes because the brand is associated with Germany.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0200" y="1605201"/>
            <a:ext cx="3962401" cy="5786199"/>
          </a:xfrm>
          <a:prstGeom prst="rect">
            <a:avLst/>
          </a:prstGeom>
        </p:spPr>
        <p:txBody>
          <a:bodyPr vert="horz" wrap="square" lIns="91440" tIns="45720" rIns="91440" bIns="45720" numCol="2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Italy’s Best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Perfecto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Vivio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lvl="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marL="457200" lvl="0" indent="-4572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599" y="2362200"/>
            <a:ext cx="3860801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1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sz="2000" dirty="0" smtClean="0"/>
              <a:t>Use </a:t>
            </a:r>
            <a:r>
              <a:rPr lang="en-US" sz="2000" dirty="0" err="1" smtClean="0"/>
              <a:t>Saxonville</a:t>
            </a:r>
            <a:r>
              <a:rPr lang="en-US" sz="2000" dirty="0" smtClean="0"/>
              <a:t> as a small subscript to advantage of brand recognition, while not emphasizing its German heritage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sz="2000" dirty="0" smtClean="0"/>
              <a:t>i.e. Rosewood </a:t>
            </a:r>
          </a:p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sz="2000" dirty="0" smtClean="0"/>
              <a:t>Family Positioning</a:t>
            </a:r>
          </a:p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endParaRPr lang="en-US" sz="2000" dirty="0" smtClean="0"/>
          </a:p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endParaRPr lang="en-US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sax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3048000"/>
            <a:ext cx="46736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Dennis Rosen</a:t>
            </a:r>
          </a:p>
          <a:p>
            <a:r>
              <a:rPr lang="en-US" dirty="0" smtClean="0">
                <a:hlinkClick r:id="rId2"/>
              </a:rPr>
              <a:t>http://fulltext.ausport.gov.au/fulltext/1999/cjsm/v3n3/erdogan&amp;baker33.htm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hlinkClick r:id="rId3"/>
              </a:rPr>
              <a:t>Three Questions You</a:t>
            </a:r>
            <a:r>
              <a:rPr lang="en-US" dirty="0" smtClean="0">
                <a:hlinkClick r:id="rId3"/>
              </a:rPr>
              <a:t> Need to </a:t>
            </a:r>
            <a:r>
              <a:rPr lang="en-US" b="1" dirty="0" smtClean="0">
                <a:hlinkClick r:id="rId3"/>
              </a:rPr>
              <a:t>Ask About Your Brand</a:t>
            </a:r>
            <a:r>
              <a:rPr lang="en-US" b="1" dirty="0" smtClean="0"/>
              <a:t> – Kevin </a:t>
            </a:r>
            <a:r>
              <a:rPr lang="en-US" b="1" dirty="0" smtClean="0"/>
              <a:t>Keller</a:t>
            </a:r>
          </a:p>
          <a:p>
            <a:r>
              <a:rPr lang="en-US" dirty="0" smtClean="0">
                <a:hlinkClick r:id="rId4"/>
              </a:rPr>
              <a:t>http://www.marketresearchworld.net/index.php?option=com_glossary&amp;task=list&amp;glossid=13&amp;letter</a:t>
            </a:r>
            <a:r>
              <a:rPr lang="en-US" dirty="0" smtClean="0">
                <a:hlinkClick r:id="rId4"/>
              </a:rPr>
              <a:t>=M</a:t>
            </a:r>
            <a:endParaRPr lang="en-US" dirty="0" smtClean="0"/>
          </a:p>
          <a:p>
            <a:r>
              <a:rPr lang="en-US" b="1" dirty="0" smtClean="0">
                <a:hlinkClick r:id="rId5"/>
              </a:rPr>
              <a:t>http://kansascity.royals.mlb.com/news/press_releases/press_release.jsp?ymd=20100331&amp;content_id=9024904&amp;vkey=pr_kc&amp;fext=.jsp&amp;c_id=kc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some?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ITALIAN SAUSAGE AND RICE	 	</a:t>
            </a:r>
          </a:p>
          <a:p>
            <a:r>
              <a:rPr lang="en-US" dirty="0" smtClean="0"/>
              <a:t>1 lb. Italian sausage (sliced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</a:t>
            </a:r>
            <a:r>
              <a:rPr lang="en-US" dirty="0" smtClean="0"/>
              <a:t>1/2 </a:t>
            </a:r>
            <a:r>
              <a:rPr lang="en-US" dirty="0" err="1" smtClean="0"/>
              <a:t>c</a:t>
            </a:r>
            <a:r>
              <a:rPr lang="en-US" dirty="0" smtClean="0"/>
              <a:t>.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2 </a:t>
            </a:r>
            <a:r>
              <a:rPr lang="en-US" dirty="0" smtClean="0"/>
              <a:t>med. green </a:t>
            </a:r>
            <a:r>
              <a:rPr lang="en-US" dirty="0" smtClean="0"/>
              <a:t>peppers</a:t>
            </a:r>
          </a:p>
          <a:p>
            <a:r>
              <a:rPr lang="en-US" dirty="0" smtClean="0"/>
              <a:t>1 </a:t>
            </a:r>
            <a:r>
              <a:rPr lang="en-US" dirty="0" smtClean="0"/>
              <a:t>(16 oz.) can </a:t>
            </a:r>
            <a:r>
              <a:rPr lang="en-US" dirty="0" smtClean="0"/>
              <a:t>tomatoes</a:t>
            </a:r>
          </a:p>
          <a:p>
            <a:r>
              <a:rPr lang="en-US" dirty="0" smtClean="0"/>
              <a:t>1</a:t>
            </a:r>
            <a:r>
              <a:rPr lang="en-US" dirty="0" smtClean="0"/>
              <a:t>/2 tsp. </a:t>
            </a:r>
            <a:r>
              <a:rPr lang="en-US" dirty="0" smtClean="0"/>
              <a:t>salt</a:t>
            </a:r>
          </a:p>
          <a:p>
            <a:r>
              <a:rPr lang="en-US" dirty="0" smtClean="0"/>
              <a:t>1 </a:t>
            </a:r>
            <a:r>
              <a:rPr lang="en-US" dirty="0" smtClean="0"/>
              <a:t>1/2 </a:t>
            </a:r>
            <a:r>
              <a:rPr lang="en-US" dirty="0" err="1" smtClean="0"/>
              <a:t>c</a:t>
            </a:r>
            <a:r>
              <a:rPr lang="en-US" dirty="0" smtClean="0"/>
              <a:t>. precooked </a:t>
            </a:r>
            <a:r>
              <a:rPr lang="en-US" dirty="0" smtClean="0"/>
              <a:t>rice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274838"/>
            <a:ext cx="426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Put sausage and 1/2 cup water in skillet</a:t>
            </a:r>
            <a:r>
              <a:rPr lang="en-US" sz="2000" dirty="0" smtClean="0"/>
              <a:t>. </a:t>
            </a:r>
            <a:r>
              <a:rPr lang="en-US" sz="2000" dirty="0" smtClean="0"/>
              <a:t>Bring to boil.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Cover and </a:t>
            </a:r>
            <a:r>
              <a:rPr lang="en-US" sz="2000" dirty="0" smtClean="0"/>
              <a:t>simmer 15 minutes.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Remove </a:t>
            </a:r>
            <a:r>
              <a:rPr lang="en-US" sz="2000" dirty="0" smtClean="0"/>
              <a:t>cover and cook until water evaporates.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 smtClean="0"/>
              <a:t>green peppers and cook until sausage is well browned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Stir </a:t>
            </a:r>
            <a:r>
              <a:rPr lang="en-US" sz="2000" dirty="0" smtClean="0"/>
              <a:t>in remaining ingredients.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Bring </a:t>
            </a:r>
            <a:r>
              <a:rPr lang="en-US" sz="2000" dirty="0" smtClean="0"/>
              <a:t>to boil and cover.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Reduce </a:t>
            </a:r>
            <a:r>
              <a:rPr lang="en-US" sz="2000" dirty="0" smtClean="0"/>
              <a:t>heat and simmer 5 minutes.		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3600"/>
            <a:ext cx="8686801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/>
              <a:t>Vivio</a:t>
            </a:r>
            <a:endParaRPr lang="en-US" dirty="0" smtClean="0"/>
          </a:p>
          <a:p>
            <a:pPr lvl="1"/>
            <a:r>
              <a:rPr lang="en-US" dirty="0" smtClean="0"/>
              <a:t>Price competitively with competition</a:t>
            </a:r>
          </a:p>
          <a:p>
            <a:pPr lvl="1"/>
            <a:r>
              <a:rPr lang="en-US" dirty="0" smtClean="0"/>
              <a:t>20% higher</a:t>
            </a:r>
            <a:r>
              <a:rPr lang="en-US" dirty="0" smtClean="0"/>
              <a:t> price than </a:t>
            </a:r>
            <a:r>
              <a:rPr lang="en-US" dirty="0" smtClean="0"/>
              <a:t>store </a:t>
            </a:r>
            <a:r>
              <a:rPr lang="en-US" dirty="0" smtClean="0"/>
              <a:t>brands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urrently </a:t>
            </a:r>
            <a:r>
              <a:rPr lang="en-US" dirty="0" smtClean="0"/>
              <a:t>only available in 16% of U.S. large </a:t>
            </a:r>
            <a:r>
              <a:rPr lang="en-US" dirty="0" smtClean="0"/>
              <a:t>super-markets (mostly on the East Coast)</a:t>
            </a:r>
          </a:p>
          <a:p>
            <a:pPr lvl="0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29 locally branded competitors</a:t>
            </a:r>
          </a:p>
          <a:p>
            <a:pPr lvl="1"/>
            <a:r>
              <a:rPr lang="en-US" dirty="0" smtClean="0"/>
              <a:t>No one distributes nationally</a:t>
            </a:r>
          </a:p>
          <a:p>
            <a:pPr lvl="1"/>
            <a:r>
              <a:rPr lang="en-US" dirty="0" smtClean="0"/>
              <a:t>Only national players are in frozen categories</a:t>
            </a:r>
          </a:p>
          <a:p>
            <a:pPr lvl="0"/>
            <a:r>
              <a:rPr lang="en-US" dirty="0" smtClean="0"/>
              <a:t>Market: growing</a:t>
            </a:r>
          </a:p>
          <a:p>
            <a:pPr lvl="1"/>
            <a:r>
              <a:rPr lang="en-US" dirty="0" smtClean="0"/>
              <a:t>9% in 2004</a:t>
            </a:r>
          </a:p>
          <a:p>
            <a:pPr lvl="1"/>
            <a:r>
              <a:rPr lang="en-US" dirty="0" smtClean="0"/>
              <a:t>15% in 2005</a:t>
            </a:r>
          </a:p>
          <a:p>
            <a:pPr lvl="0"/>
            <a:r>
              <a:rPr lang="en-US" dirty="0" smtClean="0"/>
              <a:t>Italian Opportunity</a:t>
            </a:r>
          </a:p>
          <a:p>
            <a:pPr lvl="1"/>
            <a:r>
              <a:rPr lang="en-US" dirty="0" smtClean="0"/>
              <a:t>Why has no one put national brands and Italian brands together?</a:t>
            </a:r>
          </a:p>
          <a:p>
            <a:pPr lvl="1"/>
            <a:r>
              <a:rPr lang="en-US" dirty="0" smtClean="0"/>
              <a:t>Associated with local, regional sausage</a:t>
            </a:r>
          </a:p>
          <a:p>
            <a:pPr lvl="1"/>
            <a:r>
              <a:rPr lang="en-US" dirty="0" smtClean="0"/>
              <a:t>Lack of creativity for national distribution </a:t>
            </a:r>
          </a:p>
          <a:p>
            <a:pPr lvl="1"/>
            <a:r>
              <a:rPr lang="en-US" dirty="0" smtClean="0"/>
              <a:t>Goes against “farm-to-market” idea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38400"/>
            <a:ext cx="8686801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a positioning statement for</a:t>
            </a:r>
            <a:r>
              <a:rPr lang="en-US" sz="2400" dirty="0" smtClean="0"/>
              <a:t> </a:t>
            </a:r>
            <a:r>
              <a:rPr lang="en-US" sz="2400" dirty="0" err="1" smtClean="0"/>
              <a:t>Saxonville’s</a:t>
            </a:r>
            <a:r>
              <a:rPr lang="en-US" sz="2400" dirty="0" smtClean="0"/>
              <a:t> national Italian sausage brand</a:t>
            </a:r>
          </a:p>
          <a:p>
            <a:r>
              <a:rPr lang="en-US" sz="2400" dirty="0" smtClean="0"/>
              <a:t>Decide whether or not to keep the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Vivio</a:t>
            </a:r>
            <a:r>
              <a:rPr lang="en-US" sz="2400" i="1" dirty="0" smtClean="0"/>
              <a:t> </a:t>
            </a:r>
            <a:r>
              <a:rPr lang="en-US" sz="2400" dirty="0" smtClean="0"/>
              <a:t>name, use the </a:t>
            </a:r>
            <a:r>
              <a:rPr lang="en-US" sz="2400" i="1" dirty="0" err="1" smtClean="0"/>
              <a:t>Saxonville</a:t>
            </a:r>
            <a:r>
              <a:rPr lang="en-US" sz="2400" i="1" dirty="0" smtClean="0"/>
              <a:t> </a:t>
            </a:r>
            <a:r>
              <a:rPr lang="en-US" sz="2400" dirty="0" smtClean="0"/>
              <a:t>name, or</a:t>
            </a:r>
            <a:r>
              <a:rPr lang="en-US" sz="2400" dirty="0" smtClean="0"/>
              <a:t> use a different naming strategy.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sz="2400" dirty="0" smtClean="0"/>
              <a:t>Make sure not to cannibalize </a:t>
            </a:r>
            <a:r>
              <a:rPr lang="en-US" sz="2400" dirty="0" smtClean="0"/>
              <a:t>other</a:t>
            </a:r>
            <a:r>
              <a:rPr lang="en-US" sz="2400" dirty="0" smtClean="0"/>
              <a:t> </a:t>
            </a:r>
            <a:r>
              <a:rPr lang="en-US" sz="2400" dirty="0" err="1" smtClean="0"/>
              <a:t>Saxonville</a:t>
            </a:r>
            <a:r>
              <a:rPr lang="en-US" sz="2400" dirty="0" smtClean="0"/>
              <a:t> products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sz="2400" dirty="0" smtClean="0"/>
              <a:t>Decide which advertising</a:t>
            </a:r>
            <a:r>
              <a:rPr lang="en-US" sz="2400" dirty="0" smtClean="0"/>
              <a:t>, packaging,</a:t>
            </a:r>
            <a:r>
              <a:rPr lang="en-US" sz="2400" dirty="0" smtClean="0"/>
              <a:t> and product attributes should be used.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lanc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1201"/>
            <a:ext cx="2585775" cy="4267199"/>
          </a:xfrm>
          <a:prstGeom prst="rect">
            <a:avLst/>
          </a:prstGeom>
        </p:spPr>
      </p:pic>
      <p:pic>
        <p:nvPicPr>
          <p:cNvPr id="8" name="Picture 7" descr="Lov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514600"/>
            <a:ext cx="2703614" cy="4343400"/>
          </a:xfrm>
          <a:prstGeom prst="rect">
            <a:avLst/>
          </a:prstGeom>
        </p:spPr>
      </p:pic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r>
              <a:rPr lang="en-US" dirty="0" smtClean="0"/>
              <a:t>Concept Statements</a:t>
            </a:r>
            <a:endParaRPr lang="en-US" dirty="0"/>
          </a:p>
        </p:txBody>
      </p:sp>
      <p:pic>
        <p:nvPicPr>
          <p:cNvPr id="11" name="Picture 10" descr="creativecooki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454" y="1752600"/>
            <a:ext cx="2568346" cy="4267200"/>
          </a:xfrm>
          <a:prstGeom prst="rect">
            <a:avLst/>
          </a:prstGeom>
        </p:spPr>
      </p:pic>
      <p:pic>
        <p:nvPicPr>
          <p:cNvPr id="12" name="Picture 11" descr="familyco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5136" y="2514600"/>
            <a:ext cx="2685063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reativecooki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81836" cy="6781800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81836" y="2209800"/>
            <a:ext cx="5062164" cy="46482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Ranked as the best concept in the monadic testing – received </a:t>
            </a:r>
            <a:r>
              <a:rPr lang="en-US" dirty="0" smtClean="0"/>
              <a:t>more “definitely would buy” ratings than Family Connection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Emphasis on combining Italian sausage with different ingredients </a:t>
            </a:r>
          </a:p>
          <a:p>
            <a:pPr>
              <a:buFont typeface="Arial"/>
              <a:buChar char="•"/>
            </a:pPr>
            <a:r>
              <a:rPr lang="en-US" dirty="0" smtClean="0"/>
              <a:t>Differentiation: because the concept is completely unlike those of the competition, its focus is on points of </a:t>
            </a:r>
            <a:r>
              <a:rPr lang="en-US" dirty="0" smtClean="0"/>
              <a:t>differentiation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1" y="112996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Creative Meals in Minutes!</a:t>
            </a:r>
            <a:endParaRPr lang="en-US"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0" y="1828800"/>
            <a:ext cx="4452565" cy="4724400"/>
          </a:xfrm>
        </p:spPr>
        <p:txBody>
          <a:bodyPr/>
          <a:lstStyle/>
          <a:p>
            <a:r>
              <a:rPr lang="en-US" dirty="0" smtClean="0"/>
              <a:t>Did better in the monadic testing setting </a:t>
            </a:r>
          </a:p>
          <a:p>
            <a:r>
              <a:rPr lang="en-US" dirty="0" smtClean="0"/>
              <a:t>Recipes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differntiation</a:t>
            </a:r>
            <a:endParaRPr lang="en-US" dirty="0" smtClean="0"/>
          </a:p>
        </p:txBody>
      </p:sp>
      <p:pic>
        <p:nvPicPr>
          <p:cNvPr id="8" name="Picture 7" descr="creativecooki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81836" y="0"/>
            <a:ext cx="4081836" cy="6781800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499577"/>
            <a:ext cx="2590800" cy="1024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0"/>
            <a:ext cx="4191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latin typeface="Georgia"/>
                <a:cs typeface="Georgia"/>
              </a:rPr>
              <a:t>INTRODUCING</a:t>
            </a:r>
            <a:endParaRPr lang="en-US" sz="4300" dirty="0"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1" y="1371600"/>
            <a:ext cx="4190999" cy="296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Simply add your own personal touch </a:t>
            </a:r>
            <a:br>
              <a:rPr lang="en-US" sz="1600" b="1" dirty="0" smtClean="0"/>
            </a:br>
            <a:r>
              <a:rPr lang="en-US" sz="1600" b="1" dirty="0" smtClean="0"/>
              <a:t>to create meals that </a:t>
            </a:r>
            <a:br>
              <a:rPr lang="en-US" sz="1600" b="1" dirty="0" smtClean="0"/>
            </a:br>
            <a:r>
              <a:rPr lang="en-US" sz="1600" b="1" dirty="0" smtClean="0"/>
              <a:t>make any day a little special</a:t>
            </a:r>
          </a:p>
          <a:p>
            <a:pPr algn="ctr"/>
            <a:endParaRPr lang="en-US" sz="1550" dirty="0" smtClean="0"/>
          </a:p>
          <a:p>
            <a:pPr algn="ctr"/>
            <a:r>
              <a:rPr lang="en-US" sz="1500" dirty="0" smtClean="0"/>
              <a:t>A delicious way to express your creativity with original meals everyone is sure to love.</a:t>
            </a:r>
          </a:p>
          <a:p>
            <a:pPr algn="ctr"/>
            <a:endParaRPr lang="en-US" sz="1550" dirty="0" smtClean="0"/>
          </a:p>
          <a:p>
            <a:pPr algn="ctr"/>
            <a:r>
              <a:rPr lang="en-US" sz="1550" dirty="0" smtClean="0"/>
              <a:t>Each variety of </a:t>
            </a:r>
            <a:r>
              <a:rPr lang="en-US" sz="1550" dirty="0" err="1" smtClean="0"/>
              <a:t>Saxonville</a:t>
            </a:r>
            <a:r>
              <a:rPr lang="en-US" sz="1550" dirty="0" smtClean="0"/>
              <a:t> comes with</a:t>
            </a:r>
            <a:br>
              <a:rPr lang="en-US" sz="1550" dirty="0" smtClean="0"/>
            </a:br>
            <a:r>
              <a:rPr lang="en-US" sz="1550" dirty="0" smtClean="0"/>
              <a:t> “family approved” one-dish recipes for a wholesome real meal in minutes. </a:t>
            </a:r>
            <a:br>
              <a:rPr lang="en-US" sz="1550" dirty="0" smtClean="0"/>
            </a:br>
            <a:r>
              <a:rPr lang="en-US" sz="1550" dirty="0" smtClean="0"/>
              <a:t>You’ll know they are eating well– all they’ll know is, they love it!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177224"/>
            <a:ext cx="51054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Arial"/>
                <a:cs typeface="Arial"/>
              </a:rPr>
              <a:t>Creative Meals in Minutes</a:t>
            </a:r>
            <a:r>
              <a:rPr lang="en-US" sz="3200" dirty="0" smtClean="0">
                <a:latin typeface="Arial"/>
                <a:cs typeface="Arial"/>
              </a:rPr>
              <a:t>!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5" name="Picture 14" descr="Penne with Grilled Italian Sausage May 16th, 2009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83393"/>
            <a:ext cx="3128009" cy="2346007"/>
          </a:xfrm>
          <a:prstGeom prst="rect">
            <a:avLst/>
          </a:prstGeom>
        </p:spPr>
      </p:pic>
      <p:pic>
        <p:nvPicPr>
          <p:cNvPr id="16" name="Picture 15" descr="creativeco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952" y="762000"/>
            <a:ext cx="3936048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2286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286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2286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39812" y="766572"/>
            <a:ext cx="1194816" cy="472440"/>
          </a:xfrm>
          <a:prstGeom prst="rect">
            <a:avLst/>
          </a:prstGeom>
        </p:spPr>
      </p:pic>
      <p:pic>
        <p:nvPicPr>
          <p:cNvPr id="7" name="Picture 6" descr="familyc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7971" y="0"/>
            <a:ext cx="4212771" cy="69342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14800" y="2209800"/>
            <a:ext cx="5062164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Ranked as the best choice in dyadic consumer testing – </a:t>
            </a:r>
            <a:r>
              <a:rPr lang="en-US" dirty="0" smtClean="0"/>
              <a:t>received 37 first-choice votes compared to Clever Cooking’s 14 first-choice votes</a:t>
            </a:r>
            <a:endParaRPr lang="en-US" dirty="0" smtClean="0"/>
          </a:p>
          <a:p>
            <a:r>
              <a:rPr lang="en-US" dirty="0" smtClean="0"/>
              <a:t>Simple easy recipes and ingredient substitution</a:t>
            </a:r>
          </a:p>
          <a:p>
            <a:r>
              <a:rPr lang="en-US" dirty="0" smtClean="0"/>
              <a:t>Parity: emphasizes characteristics such as “irresistible taste and aroma”, “perfect blend of fresh herbs”, “natural spices” and its appealing “flavor” – these are points of parity that are necessary to convince consumers that the product is of a high quality in comparison to its competition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799" y="550783"/>
            <a:ext cx="32004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dirty="0" smtClean="0">
                <a:latin typeface="Arial"/>
                <a:cs typeface="Arial"/>
              </a:rPr>
              <a:t>It</a:t>
            </a:r>
            <a:r>
              <a:rPr lang="en-US" sz="4100" dirty="0" smtClean="0">
                <a:latin typeface="Arial"/>
                <a:cs typeface="Arial"/>
              </a:rPr>
              <a:t> Welcomes </a:t>
            </a:r>
          </a:p>
          <a:p>
            <a:pPr algn="ctr"/>
            <a:r>
              <a:rPr lang="en-US" sz="4100" dirty="0" smtClean="0">
                <a:latin typeface="Arial"/>
                <a:cs typeface="Arial"/>
              </a:rPr>
              <a:t>you in!</a:t>
            </a:r>
            <a:endParaRPr lang="en-US" sz="4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manrock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07886"/>
            <a:ext cx="4978189" cy="63025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0200" y="2824223"/>
            <a:ext cx="3541683" cy="2667000"/>
          </a:xfrm>
        </p:spPr>
        <p:txBody>
          <a:bodyPr/>
          <a:lstStyle/>
          <a:p>
            <a:r>
              <a:rPr lang="en-US" dirty="0" smtClean="0"/>
              <a:t>Simple easy recipes</a:t>
            </a:r>
          </a:p>
          <a:p>
            <a:r>
              <a:rPr lang="en-US" dirty="0" smtClean="0"/>
              <a:t>More similarities/parity – understand it’s a good brand – not the best </a:t>
            </a:r>
            <a:r>
              <a:rPr lang="en-US" dirty="0" err="1" smtClean="0"/>
              <a:t>persay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77400" y="-571500"/>
            <a:ext cx="609600" cy="16002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87000" y="-571500"/>
            <a:ext cx="6096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96600" y="-571500"/>
            <a:ext cx="609600" cy="1600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milyc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0" y="1611867"/>
            <a:ext cx="2971799" cy="4891566"/>
          </a:xfrm>
          <a:prstGeom prst="rect">
            <a:avLst/>
          </a:prstGeom>
        </p:spPr>
      </p:pic>
      <p:pic>
        <p:nvPicPr>
          <p:cNvPr id="11" name="Picture 10" descr="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002012" y="-33528"/>
            <a:ext cx="1194816" cy="472440"/>
          </a:xfrm>
          <a:prstGeom prst="rect">
            <a:avLst/>
          </a:prstGeom>
        </p:spPr>
      </p:pic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691" y="228600"/>
            <a:ext cx="3276109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INTRODUCING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1407855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Discover a crowd-pleasing favorite that </a:t>
            </a:r>
          </a:p>
          <a:p>
            <a:pPr algn="ctr"/>
            <a:r>
              <a:rPr lang="en-US" sz="1600" b="1" dirty="0" smtClean="0"/>
              <a:t>brings the whole family together!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An irresistible taste and aroma draws </a:t>
            </a:r>
            <a:br>
              <a:rPr lang="en-US" sz="1600" dirty="0" smtClean="0"/>
            </a:br>
            <a:r>
              <a:rPr lang="en-US" sz="1600" dirty="0" smtClean="0"/>
              <a:t>people together because some of life’s best times are shared over a great meal.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perfect blend of fresh herbs </a:t>
            </a:r>
          </a:p>
          <a:p>
            <a:pPr algn="ctr"/>
            <a:r>
              <a:rPr lang="en-US" sz="1600" dirty="0" smtClean="0"/>
              <a:t>And natural spices create a flavor </a:t>
            </a:r>
          </a:p>
          <a:p>
            <a:pPr algn="ctr"/>
            <a:r>
              <a:rPr lang="en-US" sz="1600" dirty="0" smtClean="0"/>
              <a:t>That appeals to all ages.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799" y="100280"/>
            <a:ext cx="510540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dirty="0" smtClean="0">
                <a:latin typeface="Arial"/>
                <a:cs typeface="Arial"/>
              </a:rPr>
              <a:t>It </a:t>
            </a:r>
            <a:r>
              <a:rPr lang="en-US" sz="3700" dirty="0" smtClean="0">
                <a:latin typeface="Arial"/>
                <a:cs typeface="Arial"/>
              </a:rPr>
              <a:t>Welcomes you in!</a:t>
            </a:r>
            <a:endParaRPr lang="en-US" sz="3700" dirty="0">
              <a:latin typeface="Arial"/>
              <a:cs typeface="Arial"/>
            </a:endParaRPr>
          </a:p>
        </p:txBody>
      </p:sp>
      <p:pic>
        <p:nvPicPr>
          <p:cNvPr id="19" name="Picture 18" descr="Penne with Grilled Italian Sausage May 16th, 2009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5765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4489</TotalTime>
  <Words>1646</Words>
  <Application>Microsoft Macintosh PowerPoint</Application>
  <PresentationFormat>On-screen Show (4:3)</PresentationFormat>
  <Paragraphs>220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Plaza</vt:lpstr>
      <vt:lpstr>The Italian Opportunity</vt:lpstr>
      <vt:lpstr>Background</vt:lpstr>
      <vt:lpstr>Background</vt:lpstr>
      <vt:lpstr>Objectives</vt:lpstr>
      <vt:lpstr>Concept Statements</vt:lpstr>
      <vt:lpstr>Slide 6</vt:lpstr>
      <vt:lpstr>Slide 7</vt:lpstr>
      <vt:lpstr>Slide 8</vt:lpstr>
      <vt:lpstr>Slide 9</vt:lpstr>
      <vt:lpstr>Monadic</vt:lpstr>
      <vt:lpstr>Dyadic</vt:lpstr>
      <vt:lpstr>Monadic vs. Dyadic</vt:lpstr>
      <vt:lpstr>Brand Development</vt:lpstr>
      <vt:lpstr>Objectives</vt:lpstr>
      <vt:lpstr>Slide 15</vt:lpstr>
      <vt:lpstr>Slide 16</vt:lpstr>
      <vt:lpstr>Cross-Promotional Packaging or “Grocery Basket” </vt:lpstr>
      <vt:lpstr>Celebrity Endorsements</vt:lpstr>
      <vt:lpstr>Rachael Ray</vt:lpstr>
      <vt:lpstr>Naming Saxonville’s  Italian Sausage</vt:lpstr>
      <vt:lpstr>Slide 21</vt:lpstr>
      <vt:lpstr>References</vt:lpstr>
      <vt:lpstr>Want some?</vt:lpstr>
    </vt:vector>
  </TitlesOfParts>
  <Company>SMSD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Opportunity</dc:title>
  <dc:creator>Jacklyn R Cremer</dc:creator>
  <cp:lastModifiedBy>Jacklyn R Cremer</cp:lastModifiedBy>
  <cp:revision>9</cp:revision>
  <dcterms:created xsi:type="dcterms:W3CDTF">2010-04-10T16:24:22Z</dcterms:created>
  <dcterms:modified xsi:type="dcterms:W3CDTF">2010-04-13T18:53:04Z</dcterms:modified>
</cp:coreProperties>
</file>